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6" r:id="rId3"/>
    <p:sldId id="282" r:id="rId4"/>
    <p:sldId id="272" r:id="rId5"/>
    <p:sldId id="258" r:id="rId6"/>
    <p:sldId id="259" r:id="rId7"/>
    <p:sldId id="269" r:id="rId8"/>
    <p:sldId id="271" r:id="rId9"/>
    <p:sldId id="276" r:id="rId10"/>
    <p:sldId id="277" r:id="rId11"/>
    <p:sldId id="278" r:id="rId12"/>
    <p:sldId id="279" r:id="rId13"/>
    <p:sldId id="286" r:id="rId14"/>
    <p:sldId id="281" r:id="rId15"/>
    <p:sldId id="288" r:id="rId16"/>
    <p:sldId id="283" r:id="rId17"/>
    <p:sldId id="284" r:id="rId18"/>
    <p:sldId id="285" r:id="rId19"/>
    <p:sldId id="289" r:id="rId20"/>
    <p:sldId id="291" r:id="rId21"/>
    <p:sldId id="290" r:id="rId22"/>
    <p:sldId id="264" r:id="rId23"/>
    <p:sldId id="263" r:id="rId24"/>
    <p:sldId id="287" r:id="rId25"/>
    <p:sldId id="265" r:id="rId26"/>
    <p:sldId id="266" r:id="rId27"/>
    <p:sldId id="267" r:id="rId28"/>
    <p:sldId id="268" r:id="rId29"/>
    <p:sldId id="27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6" autoAdjust="0"/>
    <p:restoredTop sz="94660"/>
  </p:normalViewPr>
  <p:slideViewPr>
    <p:cSldViewPr>
      <p:cViewPr>
        <p:scale>
          <a:sx n="100" d="100"/>
          <a:sy n="100" d="100"/>
        </p:scale>
        <p:origin x="-42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49CC6-F4A5-47D6-90EA-D834465F7890}" type="datetimeFigureOut">
              <a:rPr lang="en-US" smtClean="0"/>
              <a:pPr/>
              <a:t>3/4/2011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15D76-1A88-4858-87D9-0E3E92FF6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2B9D4C-7F44-4E42-8F26-A738847D354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8CC6A2-C4E9-4EF0-99D6-F23A240FF7BC}" type="slidenum">
              <a:rPr lang="en-US"/>
              <a:pPr/>
              <a:t>3</a:t>
            </a:fld>
            <a:endParaRPr lang="en-US"/>
          </a:p>
        </p:txBody>
      </p:sp>
      <p:sp>
        <p:nvSpPr>
          <p:cNvPr id="1822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345447-4B37-40DD-8C28-478100943ACF}" type="slidenum">
              <a:rPr lang="en-US">
                <a:latin typeface="Arial" charset="0"/>
              </a:rPr>
              <a:pPr/>
              <a:t>8</a:t>
            </a:fld>
            <a:endParaRPr lang="en-US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C9170C-63CB-4F54-A5FA-397039743114}" type="slidenum">
              <a:rPr lang="en-US"/>
              <a:pPr/>
              <a:t>16</a:t>
            </a:fld>
            <a:endParaRPr lang="en-US"/>
          </a:p>
        </p:txBody>
      </p:sp>
      <p:sp>
        <p:nvSpPr>
          <p:cNvPr id="2253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68B9CB-03BC-4B12-A61E-702A17CE0B40}" type="slidenum">
              <a:rPr lang="en-US"/>
              <a:pPr/>
              <a:t>17</a:t>
            </a:fld>
            <a:endParaRPr lang="en-US"/>
          </a:p>
        </p:txBody>
      </p:sp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444B87-E152-488F-9094-C24D6D7D4A7E}" type="slidenum">
              <a:rPr lang="en-US"/>
              <a:pPr/>
              <a:t>18</a:t>
            </a:fld>
            <a:endParaRPr lang="en-US"/>
          </a:p>
        </p:txBody>
      </p:sp>
      <p:sp>
        <p:nvSpPr>
          <p:cNvPr id="4096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338B-E5D2-4DAB-837F-5D92851DC4ED}" type="datetimeFigureOut">
              <a:rPr lang="en-US" smtClean="0"/>
              <a:pPr/>
              <a:t>3/4/2011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D3DE-ED48-403D-8304-BFBD31C03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338B-E5D2-4DAB-837F-5D92851DC4ED}" type="datetimeFigureOut">
              <a:rPr lang="en-US" smtClean="0"/>
              <a:pPr/>
              <a:t>3/4/2011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D3DE-ED48-403D-8304-BFBD31C03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338B-E5D2-4DAB-837F-5D92851DC4ED}" type="datetimeFigureOut">
              <a:rPr lang="en-US" smtClean="0"/>
              <a:pPr/>
              <a:t>3/4/2011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D3DE-ED48-403D-8304-BFBD31C03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C7ACF0F-646D-4A19-AD6F-CCEBCF2F14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338B-E5D2-4DAB-837F-5D92851DC4ED}" type="datetimeFigureOut">
              <a:rPr lang="en-US" smtClean="0"/>
              <a:pPr/>
              <a:t>3/4/2011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D3DE-ED48-403D-8304-BFBD31C03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338B-E5D2-4DAB-837F-5D92851DC4ED}" type="datetimeFigureOut">
              <a:rPr lang="en-US" smtClean="0"/>
              <a:pPr/>
              <a:t>3/4/2011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D3DE-ED48-403D-8304-BFBD31C03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338B-E5D2-4DAB-837F-5D92851DC4ED}" type="datetimeFigureOut">
              <a:rPr lang="en-US" smtClean="0"/>
              <a:pPr/>
              <a:t>3/4/2011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D3DE-ED48-403D-8304-BFBD31C03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338B-E5D2-4DAB-837F-5D92851DC4ED}" type="datetimeFigureOut">
              <a:rPr lang="en-US" smtClean="0"/>
              <a:pPr/>
              <a:t>3/4/2011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D3DE-ED48-403D-8304-BFBD31C03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338B-E5D2-4DAB-837F-5D92851DC4ED}" type="datetimeFigureOut">
              <a:rPr lang="en-US" smtClean="0"/>
              <a:pPr/>
              <a:t>3/4/2011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D3DE-ED48-403D-8304-BFBD31C03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338B-E5D2-4DAB-837F-5D92851DC4ED}" type="datetimeFigureOut">
              <a:rPr lang="en-US" smtClean="0"/>
              <a:pPr/>
              <a:t>3/4/2011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D3DE-ED48-403D-8304-BFBD31C03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338B-E5D2-4DAB-837F-5D92851DC4ED}" type="datetimeFigureOut">
              <a:rPr lang="en-US" smtClean="0"/>
              <a:pPr/>
              <a:t>3/4/2011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D3DE-ED48-403D-8304-BFBD31C03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338B-E5D2-4DAB-837F-5D92851DC4ED}" type="datetimeFigureOut">
              <a:rPr lang="en-US" smtClean="0"/>
              <a:pPr/>
              <a:t>3/4/2011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8D3DE-ED48-403D-8304-BFBD31C03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5338B-E5D2-4DAB-837F-5D92851DC4ED}" type="datetimeFigureOut">
              <a:rPr lang="en-US" smtClean="0"/>
              <a:pPr/>
              <a:t>3/4/2011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8D3DE-ED48-403D-8304-BFBD31C03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3.jpeg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7" Type="http://schemas.openxmlformats.org/officeDocument/2006/relationships/oleObject" Target="../embeddings/Microsoft_Office_Word_97_-_2003_Document5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Microsoft_Office_Word_97_-_2003_Document4.doc"/><Relationship Id="rId5" Type="http://schemas.openxmlformats.org/officeDocument/2006/relationships/oleObject" Target="../embeddings/Microsoft_Office_Word_97_-_2003_Document3.doc"/><Relationship Id="rId4" Type="http://schemas.openxmlformats.org/officeDocument/2006/relationships/oleObject" Target="../embeddings/Microsoft_Office_Word_97_-_2003_Document2.doc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848600" cy="47244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solidFill>
                  <a:schemeClr val="folHlink"/>
                </a:solidFill>
              </a:rPr>
              <a:t>Atmospheric Measurement Techniques</a:t>
            </a:r>
            <a:r>
              <a:rPr lang="en-US" sz="4800" dirty="0" smtClean="0">
                <a:solidFill>
                  <a:schemeClr val="folHlink"/>
                </a:solidFill>
              </a:rPr>
              <a:t/>
            </a:r>
            <a:br>
              <a:rPr lang="en-US" sz="4800" dirty="0" smtClean="0">
                <a:solidFill>
                  <a:schemeClr val="folHlink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/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4000" dirty="0" smtClean="0">
                <a:solidFill>
                  <a:srgbClr val="0000FF"/>
                </a:solidFill>
              </a:rPr>
              <a:t>NC A&amp;T Lecture</a:t>
            </a:r>
            <a:r>
              <a:rPr lang="en-US" sz="2800" dirty="0" smtClean="0">
                <a:solidFill>
                  <a:srgbClr val="0000FF"/>
                </a:solidFill>
              </a:rPr>
              <a:t/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/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4000" dirty="0" smtClean="0">
                <a:solidFill>
                  <a:schemeClr val="folHlink"/>
                </a:solidFill>
              </a:rPr>
              <a:t>March 7, 2011</a:t>
            </a:r>
            <a:r>
              <a:rPr lang="en-US" sz="4000" dirty="0" smtClean="0">
                <a:solidFill>
                  <a:srgbClr val="0000FF"/>
                </a:solidFill>
              </a:rPr>
              <a:t/>
            </a:r>
            <a:br>
              <a:rPr lang="en-US" sz="4000" dirty="0" smtClean="0">
                <a:solidFill>
                  <a:srgbClr val="0000FF"/>
                </a:solidFill>
              </a:rPr>
            </a:br>
            <a:r>
              <a:rPr lang="en-US" sz="4000" dirty="0" smtClean="0">
                <a:solidFill>
                  <a:srgbClr val="0000FF"/>
                </a:solidFill>
              </a:rPr>
              <a:t>Eric Apel</a:t>
            </a:r>
            <a:br>
              <a:rPr lang="en-US" sz="40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apel@ucar.edu</a:t>
            </a:r>
            <a:endParaRPr lang="en-US" sz="4000" dirty="0" smtClean="0">
              <a:solidFill>
                <a:srgbClr val="0000FF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7620000" y="152400"/>
          <a:ext cx="1136650" cy="762000"/>
        </p:xfrm>
        <a:graphic>
          <a:graphicData uri="http://schemas.openxmlformats.org/presentationml/2006/ole">
            <p:oleObj spid="_x0000_s3074" r:id="rId4" imgW="1590897" imgH="1190476" progId="">
              <p:embed/>
            </p:oleObj>
          </a:graphicData>
        </a:graphic>
      </p:graphicFrame>
      <p:pic>
        <p:nvPicPr>
          <p:cNvPr id="102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382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850578"/>
            <a:ext cx="1087438" cy="100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685800"/>
            <a:ext cx="6400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533400"/>
            <a:ext cx="51816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Review of Spectroscopy</a:t>
            </a:r>
          </a:p>
          <a:p>
            <a:endParaRPr lang="en-US" sz="2400" b="1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000" b="1" dirty="0" smtClean="0">
                <a:solidFill>
                  <a:srgbClr val="00B050"/>
                </a:solidFill>
              </a:rPr>
              <a:t>Absorbance</a:t>
            </a:r>
            <a:r>
              <a:rPr lang="en-US" sz="2000" dirty="0" smtClean="0"/>
              <a:t>:  </a:t>
            </a:r>
          </a:p>
          <a:p>
            <a:pPr marL="346075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1600" dirty="0" smtClean="0"/>
              <a:t>Select frequencies are removed from the </a:t>
            </a:r>
          </a:p>
          <a:p>
            <a:pPr marL="346075"/>
            <a:r>
              <a:rPr lang="en-US" sz="1600" dirty="0" smtClean="0"/>
              <a:t>incident light by absorption.</a:t>
            </a:r>
          </a:p>
          <a:p>
            <a:pPr marL="346075">
              <a:buFont typeface="Arial" pitchFamily="34" charset="0"/>
              <a:buChar char="•"/>
            </a:pPr>
            <a:r>
              <a:rPr lang="en-US" sz="1600" dirty="0" smtClean="0"/>
              <a:t> Absorption promotes molecules from </a:t>
            </a:r>
          </a:p>
          <a:p>
            <a:pPr marL="346075"/>
            <a:r>
              <a:rPr lang="en-US" sz="1600" dirty="0" smtClean="0"/>
              <a:t>ground state to an excited state.</a:t>
            </a:r>
          </a:p>
          <a:p>
            <a:pPr marL="346075">
              <a:buFont typeface="Arial" pitchFamily="34" charset="0"/>
              <a:buChar char="•"/>
            </a:pPr>
            <a:r>
              <a:rPr lang="en-US" sz="1600" dirty="0" smtClean="0"/>
              <a:t> Analytical techniques:  IR and UV-VIS</a:t>
            </a:r>
          </a:p>
          <a:p>
            <a:pPr marL="346075">
              <a:buFont typeface="Arial" pitchFamily="34" charset="0"/>
              <a:buChar char="•"/>
            </a:pP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Emission</a:t>
            </a:r>
            <a:r>
              <a:rPr lang="en-US" dirty="0" smtClean="0"/>
              <a:t>:  </a:t>
            </a:r>
          </a:p>
          <a:p>
            <a:pPr marL="346075">
              <a:buFont typeface="Arial" pitchFamily="34" charset="0"/>
              <a:buChar char="•"/>
            </a:pPr>
            <a:r>
              <a:rPr lang="en-US" sz="1600" dirty="0" smtClean="0"/>
              <a:t> Select frequencies are emitted when </a:t>
            </a:r>
          </a:p>
          <a:p>
            <a:pPr marL="346075"/>
            <a:r>
              <a:rPr lang="en-US" sz="1600" dirty="0" smtClean="0"/>
              <a:t>  excited </a:t>
            </a:r>
            <a:r>
              <a:rPr lang="en-US" sz="1600" dirty="0" smtClean="0"/>
              <a:t>molecules return to ground state</a:t>
            </a:r>
          </a:p>
          <a:p>
            <a:pPr marL="346075">
              <a:buFont typeface="Arial" pitchFamily="34" charset="0"/>
              <a:buChar char="•"/>
            </a:pPr>
            <a:r>
              <a:rPr lang="en-US" sz="1600" dirty="0" smtClean="0"/>
              <a:t> Initial excitation occurs by irradiation or </a:t>
            </a:r>
            <a:r>
              <a:rPr lang="en-US" sz="1600" dirty="0" err="1" smtClean="0"/>
              <a:t>rxn</a:t>
            </a:r>
            <a:endParaRPr lang="en-US" sz="1600" dirty="0" smtClean="0"/>
          </a:p>
          <a:p>
            <a:pPr marL="346075">
              <a:buFont typeface="Arial" pitchFamily="34" charset="0"/>
              <a:buChar char="•"/>
            </a:pPr>
            <a:r>
              <a:rPr lang="en-US" sz="1600" dirty="0" smtClean="0"/>
              <a:t> Analytical techniques:  Fluorescence and </a:t>
            </a:r>
          </a:p>
          <a:p>
            <a:pPr marL="346075"/>
            <a:r>
              <a:rPr lang="en-US" sz="1600" dirty="0" err="1" smtClean="0"/>
              <a:t>Chemiluminescence</a:t>
            </a:r>
            <a:endParaRPr lang="en-US" sz="1600" dirty="0" smtClean="0"/>
          </a:p>
        </p:txBody>
      </p:sp>
      <p:pic>
        <p:nvPicPr>
          <p:cNvPr id="4" name="Picture 7" descr="http://www.olympusmicro.com/primer/java/jablonski/jabintro/jablonskijavafigure1.jpg"/>
          <p:cNvPicPr>
            <a:picLocks noChangeAspect="1" noChangeArrowheads="1"/>
          </p:cNvPicPr>
          <p:nvPr/>
        </p:nvPicPr>
        <p:blipFill>
          <a:blip r:embed="rId2" cstate="print"/>
          <a:srcRect l="25262" t="5630"/>
          <a:stretch>
            <a:fillRect/>
          </a:stretch>
        </p:blipFill>
        <p:spPr bwMode="auto">
          <a:xfrm>
            <a:off x="5257800" y="609600"/>
            <a:ext cx="3429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electromegnetic spectr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5181600"/>
            <a:ext cx="5076825" cy="1085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33400"/>
            <a:ext cx="6705600" cy="543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04800"/>
            <a:ext cx="4572000" cy="53860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</a:rPr>
              <a:t>Absorbance-Based</a:t>
            </a:r>
          </a:p>
          <a:p>
            <a:pPr algn="ctr">
              <a:spcAft>
                <a:spcPts val="1200"/>
              </a:spcAft>
            </a:pPr>
            <a:r>
              <a:rPr lang="en-US" sz="2800" b="1" dirty="0" smtClean="0">
                <a:solidFill>
                  <a:srgbClr val="7030A0"/>
                </a:solidFill>
              </a:rPr>
              <a:t>Techniques</a:t>
            </a:r>
            <a:endParaRPr lang="en-US" sz="2800" b="1" dirty="0" smtClean="0">
              <a:solidFill>
                <a:srgbClr val="7030A0"/>
              </a:solidFill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400" dirty="0" smtClean="0"/>
              <a:t>Challenges:</a:t>
            </a:r>
          </a:p>
          <a:p>
            <a:pPr marL="342900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 Every </a:t>
            </a:r>
            <a:r>
              <a:rPr lang="en-US" dirty="0" smtClean="0"/>
              <a:t>molecule has an </a:t>
            </a:r>
          </a:p>
          <a:p>
            <a:pPr marL="342900"/>
            <a:r>
              <a:rPr lang="en-US" dirty="0" smtClean="0"/>
              <a:t>absorption spectrum of </a:t>
            </a:r>
          </a:p>
          <a:p>
            <a:pPr marL="342900">
              <a:spcAft>
                <a:spcPts val="600"/>
              </a:spcAft>
            </a:pPr>
            <a:r>
              <a:rPr lang="en-US" dirty="0" smtClean="0"/>
              <a:t>some </a:t>
            </a:r>
            <a:r>
              <a:rPr lang="en-US" dirty="0" smtClean="0"/>
              <a:t>sort</a:t>
            </a:r>
            <a:endParaRPr lang="en-US" dirty="0" smtClean="0"/>
          </a:p>
          <a:p>
            <a:pPr marL="342900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It is difficult to separate </a:t>
            </a:r>
          </a:p>
          <a:p>
            <a:pPr marL="342900"/>
            <a:r>
              <a:rPr lang="en-US" dirty="0" smtClean="0"/>
              <a:t>contributions to absorbance </a:t>
            </a:r>
          </a:p>
          <a:p>
            <a:pPr marL="342900"/>
            <a:r>
              <a:rPr lang="en-US" dirty="0" smtClean="0"/>
              <a:t>from different </a:t>
            </a:r>
            <a:r>
              <a:rPr lang="en-US" dirty="0" smtClean="0"/>
              <a:t>molecules</a:t>
            </a:r>
          </a:p>
          <a:p>
            <a:pPr marL="342900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Abs = </a:t>
            </a:r>
            <a:r>
              <a:rPr lang="en-US" dirty="0" err="1" smtClean="0">
                <a:solidFill>
                  <a:srgbClr val="0000FF"/>
                </a:solidFill>
              </a:rPr>
              <a:t>ln</a:t>
            </a:r>
            <a:r>
              <a:rPr lang="en-US" dirty="0" smtClean="0">
                <a:solidFill>
                  <a:srgbClr val="0000FF"/>
                </a:solidFill>
              </a:rPr>
              <a:t>(I</a:t>
            </a:r>
            <a:r>
              <a:rPr lang="en-US" baseline="-25000" dirty="0" smtClean="0">
                <a:solidFill>
                  <a:srgbClr val="0000FF"/>
                </a:solidFill>
              </a:rPr>
              <a:t>0</a:t>
            </a:r>
            <a:r>
              <a:rPr lang="en-US" dirty="0" smtClean="0">
                <a:solidFill>
                  <a:srgbClr val="0000FF"/>
                </a:solidFill>
              </a:rPr>
              <a:t>/I</a:t>
            </a:r>
            <a:r>
              <a:rPr lang="en-US" dirty="0" smtClean="0">
                <a:solidFill>
                  <a:srgbClr val="0000FF"/>
                </a:solidFill>
              </a:rPr>
              <a:t>) = </a:t>
            </a:r>
            <a:r>
              <a:rPr lang="el-GR" dirty="0" smtClean="0">
                <a:solidFill>
                  <a:srgbClr val="0000FF"/>
                </a:solidFill>
              </a:rPr>
              <a:t>Σ(σ</a:t>
            </a:r>
            <a:r>
              <a:rPr lang="en-US" baseline="-25000" dirty="0" err="1" smtClean="0">
                <a:solidFill>
                  <a:srgbClr val="0000FF"/>
                </a:solidFill>
              </a:rPr>
              <a:t>i</a:t>
            </a:r>
            <a:r>
              <a:rPr lang="en-US" baseline="-25000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× L × </a:t>
            </a:r>
            <a:r>
              <a:rPr lang="en-US" dirty="0" err="1" smtClean="0">
                <a:solidFill>
                  <a:srgbClr val="0000FF"/>
                </a:solidFill>
              </a:rPr>
              <a:t>n</a:t>
            </a:r>
            <a:r>
              <a:rPr lang="en-US" baseline="-25000" dirty="0" err="1" smtClean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FF"/>
                </a:solidFill>
              </a:rPr>
              <a:t>)   </a:t>
            </a:r>
            <a:r>
              <a:rPr lang="en-US" dirty="0" err="1" smtClean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FF"/>
                </a:solidFill>
              </a:rPr>
              <a:t> = 1,2,3,…</a:t>
            </a:r>
          </a:p>
          <a:p>
            <a:pPr marL="342900"/>
            <a:endParaRPr lang="en-US" dirty="0" smtClean="0"/>
          </a:p>
          <a:p>
            <a:pPr marL="342900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Useful only for analysis of </a:t>
            </a:r>
          </a:p>
          <a:p>
            <a:pPr marL="342900"/>
            <a:r>
              <a:rPr lang="en-US" dirty="0" smtClean="0"/>
              <a:t>molecules with structured</a:t>
            </a:r>
          </a:p>
          <a:p>
            <a:pPr marL="342900"/>
            <a:r>
              <a:rPr lang="en-US" dirty="0" smtClean="0"/>
              <a:t>absorbance spectra</a:t>
            </a:r>
          </a:p>
          <a:p>
            <a:pPr marL="742950">
              <a:buClr>
                <a:srgbClr val="FFC000"/>
              </a:buCl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See NH</a:t>
            </a:r>
            <a:r>
              <a:rPr lang="en-US" baseline="-25000" dirty="0" smtClean="0"/>
              <a:t>3</a:t>
            </a:r>
            <a:r>
              <a:rPr lang="en-US" dirty="0" smtClean="0"/>
              <a:t> </a:t>
            </a:r>
            <a:r>
              <a:rPr lang="en-US" dirty="0" smtClean="0"/>
              <a:t>example</a:t>
            </a:r>
            <a:endParaRPr lang="en-US" dirty="0" smtClean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981200"/>
            <a:ext cx="245023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066800" y="5791200"/>
            <a:ext cx="701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Nice tutorial : http</a:t>
            </a:r>
            <a:r>
              <a:rPr lang="en-US" dirty="0" smtClean="0"/>
              <a:t>://www2.chemistry.msu.edu/faculty/reusch/VirtTxtJml/Spectrpy/InfraRed/infrared.htm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762000"/>
            <a:ext cx="6975651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495800"/>
            <a:ext cx="4603421" cy="221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28600" y="5181600"/>
            <a:ext cx="419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Mass </a:t>
            </a:r>
            <a:r>
              <a:rPr lang="en-US" dirty="0" smtClean="0"/>
              <a:t>Spectrum:</a:t>
            </a:r>
            <a:endParaRPr lang="en-US" dirty="0" smtClean="0"/>
          </a:p>
          <a:p>
            <a:r>
              <a:rPr lang="en-US" dirty="0" smtClean="0"/>
              <a:t>Graph </a:t>
            </a:r>
            <a:r>
              <a:rPr lang="en-US" dirty="0" smtClean="0"/>
              <a:t>of </a:t>
            </a:r>
            <a:r>
              <a:rPr lang="en-US" dirty="0" smtClean="0">
                <a:solidFill>
                  <a:srgbClr val="3333FF"/>
                </a:solidFill>
              </a:rPr>
              <a:t>ion intensity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3333FF"/>
                </a:solidFill>
              </a:rPr>
              <a:t>mass-to-charge ratio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4419600" cy="255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dirty="0"/>
              <a:t>Mass </a:t>
            </a:r>
            <a:r>
              <a:rPr lang="en-US" sz="2800" b="1" dirty="0" smtClean="0"/>
              <a:t>Spectrometry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57200"/>
            <a:ext cx="87630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 small sample is ionized, usually to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cations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by loss of an electron.  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rPr>
              <a:t>The Ion Source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2.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  The ions are sorted and separated according to their mass and charge.  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charset="0"/>
              </a:rPr>
              <a:t>The Mass Analyzer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3.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  The separated ions are then measured, and the results displayed on a computer. 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A52A2A"/>
                </a:solidFill>
                <a:effectLst/>
                <a:latin typeface="Arial" charset="0"/>
              </a:rPr>
              <a:t>The Detector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905000" y="0"/>
            <a:ext cx="52847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2800" b="1" dirty="0">
                <a:solidFill>
                  <a:srgbClr val="CC0000"/>
                </a:solidFill>
              </a:rPr>
              <a:t>Electron </a:t>
            </a:r>
            <a:r>
              <a:rPr lang="en-CA" sz="2800" b="1" i="1" dirty="0">
                <a:solidFill>
                  <a:srgbClr val="CC0000"/>
                </a:solidFill>
              </a:rPr>
              <a:t>Impact</a:t>
            </a:r>
            <a:r>
              <a:rPr lang="en-CA" sz="2800" b="1" dirty="0">
                <a:solidFill>
                  <a:srgbClr val="CC0000"/>
                </a:solidFill>
              </a:rPr>
              <a:t> Ionization (EI)</a:t>
            </a:r>
          </a:p>
        </p:txBody>
      </p:sp>
      <p:pic>
        <p:nvPicPr>
          <p:cNvPr id="21507" name="Picture 3" descr="ms fig13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5853592" cy="4495800"/>
          </a:xfrm>
          <a:prstGeom prst="rect">
            <a:avLst/>
          </a:prstGeom>
          <a:noFill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4479925"/>
            <a:ext cx="4952268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52400" y="530424"/>
            <a:ext cx="8382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r>
              <a:rPr lang="en-US" sz="2000" b="1" dirty="0"/>
              <a:t>Chemical Ionization, </a:t>
            </a:r>
            <a:r>
              <a:rPr lang="en-US" sz="2000" b="1" dirty="0" smtClean="0"/>
              <a:t>CI (CIMS)</a:t>
            </a:r>
            <a:endParaRPr lang="en-US" sz="2000" b="1" dirty="0"/>
          </a:p>
          <a:p>
            <a:endParaRPr lang="en-US" sz="2000" dirty="0"/>
          </a:p>
          <a:p>
            <a:pPr>
              <a:buFontTx/>
              <a:buChar char="•"/>
            </a:pPr>
            <a:r>
              <a:rPr lang="en-US" sz="2000" dirty="0"/>
              <a:t> Gaseous atoms of the sample are ionized by collisions with ions produced by electron bombardment of an excess reagent </a:t>
            </a:r>
            <a:r>
              <a:rPr lang="en-US" sz="2000" dirty="0" smtClean="0"/>
              <a:t>gas – many uses exploited in recent times </a:t>
            </a:r>
          </a:p>
          <a:p>
            <a:pPr>
              <a:buFontTx/>
              <a:buChar char="•"/>
            </a:pPr>
            <a:endParaRPr lang="en-US" sz="2000" dirty="0" smtClean="0"/>
          </a:p>
          <a:p>
            <a:pPr>
              <a:buFontTx/>
              <a:buChar char="•"/>
            </a:pPr>
            <a:r>
              <a:rPr lang="en-US" sz="2000" dirty="0" smtClean="0"/>
              <a:t>Schemes developed for detection of PAN OH, HO2, NH3, VOCs (PTR-MS)…..</a:t>
            </a:r>
            <a:endParaRPr lang="en-US" sz="2000" dirty="0"/>
          </a:p>
          <a:p>
            <a:endParaRPr lang="en-US" sz="2000" dirty="0"/>
          </a:p>
          <a:p>
            <a:pPr>
              <a:buFontTx/>
              <a:buChar char="•"/>
            </a:pPr>
            <a:r>
              <a:rPr lang="en-US" sz="2000" dirty="0" smtClean="0"/>
              <a:t> Most </a:t>
            </a:r>
            <a:r>
              <a:rPr lang="en-US" sz="2000" dirty="0"/>
              <a:t>common – positive ions, but negative ions are </a:t>
            </a:r>
            <a:r>
              <a:rPr lang="en-US" sz="2000" dirty="0" smtClean="0"/>
              <a:t>used (e.g., PAN CIMS) </a:t>
            </a:r>
            <a:r>
              <a:rPr lang="en-US" sz="2000" dirty="0"/>
              <a:t>with </a:t>
            </a:r>
            <a:r>
              <a:rPr lang="en-US" sz="2000" dirty="0" err="1"/>
              <a:t>analytes</a:t>
            </a:r>
            <a:r>
              <a:rPr lang="en-US" sz="2000" dirty="0"/>
              <a:t> containing very electronegative atoms</a:t>
            </a:r>
          </a:p>
          <a:p>
            <a:endParaRPr lang="en-US" sz="2000" dirty="0"/>
          </a:p>
          <a:p>
            <a:pPr eaLnBrk="0" hangingPunct="0"/>
            <a:endParaRPr lang="en-US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1981200" y="2806700"/>
          <a:ext cx="5867400" cy="4051300"/>
        </p:xfrm>
        <a:graphic>
          <a:graphicData uri="http://schemas.openxmlformats.org/presentationml/2006/ole">
            <p:oleObj spid="_x0000_s43010" name="Photo Editor Photo" r:id="rId4" imgW="6095238" imgH="4210638" progId="MSPhotoEd.3">
              <p:embed/>
            </p:oleObj>
          </a:graphicData>
        </a:graphic>
      </p:graphicFrame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28600" y="762000"/>
            <a:ext cx="7834312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PTR-MS for Fast Response VOC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Measurements –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chemical ionization technique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57200" y="1524000"/>
            <a:ext cx="79248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Alcohols:  </a:t>
            </a:r>
            <a:r>
              <a:rPr lang="en-US" sz="1600" b="1" dirty="0"/>
              <a:t>methanol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Aldehydes:  </a:t>
            </a:r>
            <a:r>
              <a:rPr lang="en-US" sz="1600" b="1" dirty="0"/>
              <a:t>formaldehyde, acetaldehyde, </a:t>
            </a:r>
            <a:r>
              <a:rPr lang="en-US" sz="1600" b="1" dirty="0" err="1"/>
              <a:t>pentanal</a:t>
            </a:r>
            <a:r>
              <a:rPr lang="en-US" sz="1600" b="1" dirty="0"/>
              <a:t>, </a:t>
            </a:r>
            <a:r>
              <a:rPr lang="en-US" sz="1600" b="1" dirty="0" err="1"/>
              <a:t>pentenal</a:t>
            </a:r>
            <a:r>
              <a:rPr lang="en-US" sz="1600" b="1" dirty="0"/>
              <a:t>, 3-methyl </a:t>
            </a:r>
            <a:r>
              <a:rPr lang="en-US" sz="1600" b="1" dirty="0" err="1"/>
              <a:t>butenal</a:t>
            </a:r>
            <a:endParaRPr lang="en-US" sz="1600" b="1" dirty="0"/>
          </a:p>
          <a:p>
            <a:r>
              <a:rPr lang="en-US" sz="1600" b="1" dirty="0">
                <a:solidFill>
                  <a:srgbClr val="FF0000"/>
                </a:solidFill>
              </a:rPr>
              <a:t>Ketones:</a:t>
            </a:r>
            <a:r>
              <a:rPr lang="en-US" sz="1600" b="1" dirty="0"/>
              <a:t>  acetone, methyl</a:t>
            </a: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600" b="1" dirty="0"/>
              <a:t>ethyl ketone, methyl vinyl ketone, methacrolein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NMHCs:</a:t>
            </a:r>
            <a:r>
              <a:rPr lang="en-US" sz="1600" b="1" dirty="0"/>
              <a:t>  isoprene, benzene, toluene, C8-aromatics, C9-aromatics, </a:t>
            </a:r>
          </a:p>
          <a:p>
            <a:r>
              <a:rPr lang="en-US" sz="1600" b="1" dirty="0"/>
              <a:t>	C10-aromatics, </a:t>
            </a:r>
            <a:r>
              <a:rPr lang="en-US" sz="1600" b="1" dirty="0" err="1"/>
              <a:t>terpenes</a:t>
            </a:r>
            <a:endParaRPr lang="en-US" sz="1600" b="1" dirty="0"/>
          </a:p>
          <a:p>
            <a:r>
              <a:rPr lang="en-US" sz="1600" b="1" dirty="0">
                <a:solidFill>
                  <a:srgbClr val="FF0000"/>
                </a:solidFill>
              </a:rPr>
              <a:t>Others:</a:t>
            </a:r>
            <a:r>
              <a:rPr lang="en-US" sz="1600" b="1" dirty="0"/>
              <a:t>  </a:t>
            </a:r>
            <a:r>
              <a:rPr lang="en-US" sz="1600" b="1" dirty="0" err="1"/>
              <a:t>acetonitrile</a:t>
            </a:r>
            <a:r>
              <a:rPr lang="en-US" sz="1600" b="1" dirty="0"/>
              <a:t>, DMS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57200" y="228600"/>
            <a:ext cx="7834312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Combination techniques – e.g.,  GC-FID, GC-MS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04800" y="762000"/>
            <a:ext cx="7924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Complex Matrix –  or multiple species with similar characteristics</a:t>
            </a: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r>
              <a:rPr lang="en-US" sz="2000" b="1" dirty="0" smtClean="0">
                <a:solidFill>
                  <a:srgbClr val="0000FF"/>
                </a:solidFill>
              </a:rPr>
              <a:t>Separate and then detect</a:t>
            </a:r>
            <a:endParaRPr lang="en-US" sz="1600" b="1" dirty="0"/>
          </a:p>
        </p:txBody>
      </p:sp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4419600" y="1143000"/>
          <a:ext cx="4212046" cy="3251200"/>
        </p:xfrm>
        <a:graphic>
          <a:graphicData uri="http://schemas.openxmlformats.org/presentationml/2006/ole">
            <p:oleObj spid="_x0000_s55298" name="Image" r:id="rId3" imgW="6081287" imgH="4694327" progId="PhotoDeluxe.Image.2">
              <p:embed/>
            </p:oleObj>
          </a:graphicData>
        </a:graphic>
      </p:graphicFrame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33400" y="2209800"/>
            <a:ext cx="3532188" cy="3308350"/>
          </a:xfrm>
          <a:prstGeom prst="rect">
            <a:avLst/>
          </a:prstGeom>
          <a:noFill/>
          <a:ln/>
        </p:spPr>
      </p:pic>
      <p:pic>
        <p:nvPicPr>
          <p:cNvPr id="8" name="Picture 2" descr="3r"/>
          <p:cNvPicPr>
            <a:picLocks noChangeAspect="1" noChangeArrowheads="1"/>
          </p:cNvPicPr>
          <p:nvPr/>
        </p:nvPicPr>
        <p:blipFill>
          <a:blip r:embed="rId5" cstate="print"/>
          <a:srcRect l="2995"/>
          <a:stretch>
            <a:fillRect/>
          </a:stretch>
        </p:blipFill>
        <p:spPr bwMode="auto">
          <a:xfrm>
            <a:off x="5181600" y="4038600"/>
            <a:ext cx="3429000" cy="266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14400"/>
            <a:ext cx="6248400" cy="475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r"/>
          <p:cNvPicPr>
            <a:picLocks noChangeAspect="1" noChangeArrowheads="1"/>
          </p:cNvPicPr>
          <p:nvPr/>
        </p:nvPicPr>
        <p:blipFill>
          <a:blip r:embed="rId2" cstate="print"/>
          <a:srcRect l="2995"/>
          <a:stretch>
            <a:fillRect/>
          </a:stretch>
        </p:blipFill>
        <p:spPr bwMode="auto">
          <a:xfrm>
            <a:off x="4572000" y="1828800"/>
            <a:ext cx="3429000" cy="266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66800"/>
            <a:ext cx="3381521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57400" y="304800"/>
            <a:ext cx="38862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Theory of Chromatography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4800" y="5257800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http://www.chem.uoa.gr/Applets/AppletChrom/Appl_Chrom2.html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4724400"/>
            <a:ext cx="200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Primer for Tuesday: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6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762000"/>
            <a:ext cx="4356608" cy="326745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28600" y="0"/>
            <a:ext cx="8229600" cy="1371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TOGA – trace organics analyzer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3874" t="7402" r="5811"/>
          <a:stretch>
            <a:fillRect/>
          </a:stretch>
        </p:blipFill>
        <p:spPr bwMode="auto">
          <a:xfrm>
            <a:off x="4114800" y="4267200"/>
            <a:ext cx="480060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380876"/>
            <a:ext cx="5562600" cy="714499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rgbClr val="0000FF"/>
                </a:solidFill>
              </a:rPr>
              <a:t>C-130 Measurement Payload  </a:t>
            </a:r>
            <a:br>
              <a:rPr lang="en-US" sz="2000" b="1" dirty="0" smtClean="0">
                <a:solidFill>
                  <a:srgbClr val="0000FF"/>
                </a:solidFill>
              </a:rPr>
            </a:br>
            <a:r>
              <a:rPr lang="en-US" sz="2000" b="1" dirty="0" smtClean="0">
                <a:solidFill>
                  <a:srgbClr val="0000FF"/>
                </a:solidFill>
              </a:rPr>
              <a:t>	</a:t>
            </a:r>
            <a:br>
              <a:rPr lang="en-US" sz="2000" b="1" dirty="0" smtClean="0">
                <a:solidFill>
                  <a:srgbClr val="0000FF"/>
                </a:solidFill>
              </a:rPr>
            </a:br>
            <a:r>
              <a:rPr lang="en-US" sz="2000" b="1" dirty="0" smtClean="0">
                <a:solidFill>
                  <a:srgbClr val="0000FF"/>
                </a:solidFill>
              </a:rPr>
              <a:t/>
            </a:r>
            <a:br>
              <a:rPr lang="en-US" sz="2000" b="1" dirty="0" smtClean="0">
                <a:solidFill>
                  <a:srgbClr val="0000FF"/>
                </a:solidFill>
              </a:rPr>
            </a:br>
            <a:r>
              <a:rPr lang="en-US" sz="2000" b="1" dirty="0" smtClean="0">
                <a:solidFill>
                  <a:srgbClr val="0000FF"/>
                </a:solidFill>
              </a:rPr>
              <a:t>	</a:t>
            </a:r>
            <a:r>
              <a:rPr lang="en-US" sz="1600" b="1" dirty="0" smtClean="0">
                <a:solidFill>
                  <a:srgbClr val="0000FF"/>
                </a:solidFill>
              </a:rPr>
              <a:t>Most instruments are research-grade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813713" y="1338942"/>
            <a:ext cx="3568288" cy="3613068"/>
          </a:xfrm>
        </p:spPr>
        <p:txBody>
          <a:bodyPr/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Particle Phase:</a:t>
            </a:r>
          </a:p>
          <a:p>
            <a:pPr marL="114300" lvl="4" algn="l"/>
            <a:r>
              <a:rPr lang="en-US" sz="1600" b="1" dirty="0" smtClean="0">
                <a:solidFill>
                  <a:schemeClr val="tx1"/>
                </a:solidFill>
              </a:rPr>
              <a:t>Soot Sampler</a:t>
            </a:r>
            <a:endParaRPr lang="en-US" sz="1600" b="1" baseline="-25000" dirty="0" smtClean="0">
              <a:solidFill>
                <a:schemeClr val="tx1"/>
              </a:solidFill>
            </a:endParaRPr>
          </a:p>
          <a:p>
            <a:pPr marL="114300" lvl="4" algn="l"/>
            <a:r>
              <a:rPr lang="en-US" sz="1600" b="1" dirty="0" smtClean="0">
                <a:solidFill>
                  <a:schemeClr val="tx1"/>
                </a:solidFill>
              </a:rPr>
              <a:t>Aerosol Phys. + Optical Properties </a:t>
            </a:r>
            <a:r>
              <a:rPr lang="en-US" sz="1600" b="1" baseline="-25000" dirty="0" smtClean="0">
                <a:solidFill>
                  <a:schemeClr val="tx1"/>
                </a:solidFill>
              </a:rPr>
              <a:t>	</a:t>
            </a:r>
          </a:p>
          <a:p>
            <a:pPr marL="114300" lvl="4" algn="l"/>
            <a:r>
              <a:rPr lang="en-US" sz="1600" b="1" dirty="0" smtClean="0">
                <a:solidFill>
                  <a:schemeClr val="tx1"/>
                </a:solidFill>
              </a:rPr>
              <a:t>Aerosol </a:t>
            </a:r>
            <a:r>
              <a:rPr lang="en-US" sz="1600" b="1" dirty="0" err="1" smtClean="0">
                <a:solidFill>
                  <a:schemeClr val="tx1"/>
                </a:solidFill>
              </a:rPr>
              <a:t>Hygroscopicity</a:t>
            </a:r>
            <a:r>
              <a:rPr lang="en-US" sz="1600" b="1" dirty="0" smtClean="0">
                <a:solidFill>
                  <a:schemeClr val="tx1"/>
                </a:solidFill>
              </a:rPr>
              <a:t> + Volatility 	</a:t>
            </a:r>
          </a:p>
          <a:p>
            <a:pPr marL="114300" lvl="4" algn="l"/>
            <a:r>
              <a:rPr lang="en-US" sz="1600" b="1" dirty="0" smtClean="0">
                <a:solidFill>
                  <a:schemeClr val="tx1"/>
                </a:solidFill>
              </a:rPr>
              <a:t>AMS (Aerosol mass spectrometer)</a:t>
            </a:r>
          </a:p>
          <a:p>
            <a:pPr marL="114300" lvl="4" algn="l"/>
            <a:r>
              <a:rPr lang="en-US" sz="1600" b="1" dirty="0" smtClean="0">
                <a:solidFill>
                  <a:schemeClr val="tx1"/>
                </a:solidFill>
              </a:rPr>
              <a:t>SP2, CNC, filters</a:t>
            </a:r>
          </a:p>
          <a:p>
            <a:pPr marL="114300" lvl="4" algn="l"/>
            <a:r>
              <a:rPr lang="en-US" sz="1600" b="1" dirty="0" smtClean="0">
                <a:solidFill>
                  <a:schemeClr val="tx1"/>
                </a:solidFill>
              </a:rPr>
              <a:t>PILS (liquid sampler)</a:t>
            </a:r>
          </a:p>
          <a:p>
            <a:pPr marL="114300" lvl="4" algn="l"/>
            <a:r>
              <a:rPr lang="en-US" sz="1600" b="1" dirty="0" smtClean="0">
                <a:solidFill>
                  <a:schemeClr val="tx1"/>
                </a:solidFill>
              </a:rPr>
              <a:t>Sable (remote aerosol)</a:t>
            </a:r>
            <a:endParaRPr lang="en-US" sz="16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574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708070" y="5882243"/>
            <a:ext cx="5113317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*Includes some measurements by non-NCAR collaborators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07644" y="1338942"/>
            <a:ext cx="4506069" cy="4543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Gas phase:	</a:t>
            </a:r>
          </a:p>
          <a:p>
            <a:pPr marL="114300" marR="0" lvl="4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CO, CO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 </a:t>
            </a:r>
          </a:p>
          <a:p>
            <a:pPr marL="114300" marR="0" lvl="4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NO, NO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</a:t>
            </a:r>
            <a:r>
              <a:rPr kumimoji="0" lang="en-US" sz="16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(Custom, pptv, 1 sec)</a:t>
            </a:r>
          </a:p>
          <a:p>
            <a:pPr marL="114300" lvl="4">
              <a:spcBef>
                <a:spcPct val="20000"/>
              </a:spcBef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PANs </a:t>
            </a:r>
            <a:r>
              <a:rPr lang="en-US" sz="1600" b="1" dirty="0" smtClean="0">
                <a:solidFill>
                  <a:srgbClr val="FF0000"/>
                </a:solidFill>
              </a:rPr>
              <a:t>(Custom, pptv, 1 sec)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" marR="0" lvl="4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	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" lvl="4">
              <a:spcBef>
                <a:spcPct val="20000"/>
              </a:spcBef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OH, H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MSA </a:t>
            </a:r>
            <a:r>
              <a:rPr lang="en-US" sz="1600" b="1" dirty="0" smtClean="0">
                <a:solidFill>
                  <a:srgbClr val="FF0000"/>
                </a:solidFill>
              </a:rPr>
              <a:t>(Custom, </a:t>
            </a:r>
            <a:r>
              <a:rPr lang="en-US" sz="1600" b="1" dirty="0" err="1" smtClean="0">
                <a:solidFill>
                  <a:srgbClr val="FF0000"/>
                </a:solidFill>
              </a:rPr>
              <a:t>ppqv</a:t>
            </a:r>
            <a:r>
              <a:rPr lang="en-US" sz="1600" b="1" dirty="0" smtClean="0">
                <a:solidFill>
                  <a:srgbClr val="FF0000"/>
                </a:solidFill>
              </a:rPr>
              <a:t>, 1 sec)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" lvl="4">
              <a:spcBef>
                <a:spcPct val="20000"/>
              </a:spcBef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RO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600" b="1" dirty="0" smtClean="0">
                <a:solidFill>
                  <a:srgbClr val="FF0000"/>
                </a:solidFill>
              </a:rPr>
              <a:t> (Custom, pptv, 1 sec)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" marR="0" lvl="4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HNO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" lvl="4">
              <a:spcBef>
                <a:spcPct val="20000"/>
              </a:spcBef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 </a:t>
            </a:r>
            <a:r>
              <a:rPr lang="en-US" sz="1600" b="1" dirty="0" smtClean="0">
                <a:solidFill>
                  <a:srgbClr val="FF0000"/>
                </a:solidFill>
              </a:rPr>
              <a:t>(Custom, 20 pptv, 1 sec)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" marR="0" lvl="4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CH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OOH, HOCH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OOH, HCN, SO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HNO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,…</a:t>
            </a:r>
          </a:p>
          <a:p>
            <a:pPr marL="114300" marR="0" lvl="4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VOC, tracers (Trace Organic Gas Analyzer)</a:t>
            </a:r>
          </a:p>
          <a:p>
            <a:pPr marL="114300" marR="0" lvl="4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VOC, aromatics, tracers (PTR-MS)</a:t>
            </a:r>
          </a:p>
          <a:p>
            <a:pPr marL="114300" marR="0" lvl="4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NMHC, tracers (Canister air sampler)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8600"/>
            <a:ext cx="7772400" cy="10668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9900"/>
                </a:solidFill>
              </a:rPr>
              <a:t>NCAR / NSF </a:t>
            </a:r>
            <a:r>
              <a:rPr lang="en-US" sz="4000" dirty="0">
                <a:solidFill>
                  <a:srgbClr val="FF9900"/>
                </a:solidFill>
              </a:rPr>
              <a:t>C-130 </a:t>
            </a:r>
            <a:r>
              <a:rPr lang="en-US" sz="4000" dirty="0" smtClean="0">
                <a:solidFill>
                  <a:srgbClr val="FF9900"/>
                </a:solidFill>
              </a:rPr>
              <a:t/>
            </a:r>
            <a:br>
              <a:rPr lang="en-US" sz="4000" dirty="0" smtClean="0">
                <a:solidFill>
                  <a:srgbClr val="FF9900"/>
                </a:solidFill>
              </a:rPr>
            </a:br>
            <a:endParaRPr lang="en-US" sz="4000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108" name="Object 76"/>
          <p:cNvGraphicFramePr>
            <a:graphicFrameLocks noChangeAspect="1"/>
          </p:cNvGraphicFramePr>
          <p:nvPr>
            <p:ph/>
          </p:nvPr>
        </p:nvGraphicFramePr>
        <p:xfrm>
          <a:off x="685800" y="609600"/>
          <a:ext cx="7772400" cy="5486400"/>
        </p:xfrm>
        <a:graphic>
          <a:graphicData uri="http://schemas.openxmlformats.org/presentationml/2006/ole">
            <p:oleObj spid="_x0000_s45058" name="Chart" r:id="rId3" imgW="7772490" imgH="5486581" progId="MSGraph.Chart.8">
              <p:embed followColorScheme="full"/>
            </p:oleObj>
          </a:graphicData>
        </a:graphic>
      </p:graphicFrame>
      <p:pic>
        <p:nvPicPr>
          <p:cNvPr id="44109" name="Picture 77" descr="hiaper_outside1_22dec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48000" cy="2286000"/>
          </a:xfrm>
          <a:prstGeom prst="rect">
            <a:avLst/>
          </a:prstGeom>
          <a:noFill/>
        </p:spPr>
      </p:pic>
      <p:pic>
        <p:nvPicPr>
          <p:cNvPr id="44110" name="Picture 78" descr="pos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828800"/>
            <a:ext cx="5105400" cy="3209925"/>
          </a:xfrm>
          <a:prstGeom prst="rect">
            <a:avLst/>
          </a:prstGeom>
          <a:noFill/>
        </p:spPr>
      </p:pic>
      <p:sp>
        <p:nvSpPr>
          <p:cNvPr id="44111" name="Text Box 79"/>
          <p:cNvSpPr txBox="1">
            <a:spLocks noChangeArrowheads="1"/>
          </p:cNvSpPr>
          <p:nvPr/>
        </p:nvSpPr>
        <p:spPr bwMode="auto">
          <a:xfrm>
            <a:off x="3200400" y="152400"/>
            <a:ext cx="2132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u="sng"/>
              <a:t>Upper troposphere studies</a:t>
            </a:r>
          </a:p>
        </p:txBody>
      </p:sp>
      <p:sp>
        <p:nvSpPr>
          <p:cNvPr id="44112" name="Text Box 80"/>
          <p:cNvSpPr txBox="1">
            <a:spLocks noChangeArrowheads="1"/>
          </p:cNvSpPr>
          <p:nvPr/>
        </p:nvSpPr>
        <p:spPr bwMode="auto">
          <a:xfrm>
            <a:off x="6248400" y="3505200"/>
            <a:ext cx="2117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u="sng"/>
              <a:t>Violent convection studies</a:t>
            </a:r>
          </a:p>
        </p:txBody>
      </p:sp>
      <p:pic>
        <p:nvPicPr>
          <p:cNvPr id="44113" name="Picture 81" descr="Pla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3962400"/>
            <a:ext cx="2628900" cy="1381125"/>
          </a:xfrm>
          <a:prstGeom prst="rect">
            <a:avLst/>
          </a:prstGeom>
          <a:noFill/>
        </p:spPr>
      </p:pic>
      <p:pic>
        <p:nvPicPr>
          <p:cNvPr id="44114" name="Picture 82" descr="A10-infligh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5257800"/>
            <a:ext cx="2663825" cy="1209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6020" name="Picture 4" descr="DSC06944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60325" y="36513"/>
            <a:ext cx="2051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9900"/>
                </a:solidFill>
              </a:rPr>
              <a:t>Photo: Jeff McCoy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x inlet p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2395" y="4203865"/>
            <a:ext cx="5792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HOx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60388" y="223944"/>
            <a:ext cx="219162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NCAR C-130</a:t>
            </a:r>
            <a:endParaRPr lang="en-US" sz="3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609600" cy="457200"/>
          </a:xfrm>
          <a:prstGeom prst="rect">
            <a:avLst/>
          </a:prstGeom>
          <a:noFill/>
        </p:spPr>
        <p:txBody>
          <a:bodyPr/>
          <a:lstStyle/>
          <a:p>
            <a:fld id="{0BC3ED46-64D3-45B3-835D-56CA4B40DAFE}" type="slidenum">
              <a:rPr lang="en-US"/>
              <a:pPr/>
              <a:t>27</a:t>
            </a:fld>
            <a:endParaRPr lang="en-US"/>
          </a:p>
        </p:txBody>
      </p:sp>
      <p:pic>
        <p:nvPicPr>
          <p:cNvPr id="47107" name="Picture 2" descr="18Mar_ 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4" descr="18Mar_ 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48615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5" descr="DSC06933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811656" y="2671948"/>
            <a:ext cx="5792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HOx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11182" y="5427023"/>
            <a:ext cx="10770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Radiation</a:t>
            </a:r>
            <a:endParaRPr lang="en-US" dirty="0"/>
          </a:p>
        </p:txBody>
      </p:sp>
      <p:pic>
        <p:nvPicPr>
          <p:cNvPr id="9" name="Picture 8" descr="InletC-1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2286"/>
            <a:ext cx="4495800" cy="33741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5266" y="2160112"/>
            <a:ext cx="5684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PAN</a:t>
            </a:r>
            <a:endParaRPr lang="en-US" dirty="0"/>
          </a:p>
        </p:txBody>
      </p:sp>
      <p:pic>
        <p:nvPicPr>
          <p:cNvPr id="11" name="Picture 10" descr="inlet C130 NOX TOG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486150"/>
            <a:ext cx="4512781" cy="33766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3230" y="5465779"/>
            <a:ext cx="5840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NOx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85727" y="6019777"/>
            <a:ext cx="415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3356904" y="5650445"/>
            <a:ext cx="7215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TOGA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6894" y="3935520"/>
            <a:ext cx="73389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PAN</a:t>
            </a:r>
            <a:r>
              <a:rPr lang="en-US" dirty="0" smtClean="0"/>
              <a:t> - 1/4" OD PFA tubing through Teflon embedded within an alumina block and heated to 27 degree C. The inlet is pressure –controlled at140 </a:t>
            </a:r>
            <a:r>
              <a:rPr lang="en-US" dirty="0" err="1" smtClean="0"/>
              <a:t>Torr</a:t>
            </a:r>
            <a:r>
              <a:rPr lang="en-US" dirty="0" smtClean="0"/>
              <a:t> by a MKS640 which allows for a constant mass flow of 1.6 </a:t>
            </a:r>
            <a:r>
              <a:rPr lang="en-US" dirty="0" err="1" smtClean="0"/>
              <a:t>slpm</a:t>
            </a:r>
            <a:r>
              <a:rPr lang="en-US" dirty="0" smtClean="0"/>
              <a:t> through a 0.86 mm diameter orifice into the PAN system. </a:t>
            </a:r>
          </a:p>
        </p:txBody>
      </p:sp>
      <p:sp>
        <p:nvSpPr>
          <p:cNvPr id="3" name="Rectangle 2"/>
          <p:cNvSpPr/>
          <p:nvPr/>
        </p:nvSpPr>
        <p:spPr>
          <a:xfrm>
            <a:off x="676894" y="377248"/>
            <a:ext cx="8288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Inlet considerations – each highly specialized: </a:t>
            </a:r>
          </a:p>
          <a:p>
            <a:r>
              <a:rPr lang="en-US" b="1" dirty="0" smtClean="0"/>
              <a:t>NOx and O</a:t>
            </a:r>
            <a:r>
              <a:rPr lang="en-US" b="1" baseline="-25000" dirty="0" smtClean="0"/>
              <a:t>3</a:t>
            </a:r>
            <a:r>
              <a:rPr lang="en-US" b="1" dirty="0" smtClean="0"/>
              <a:t> </a:t>
            </a:r>
            <a:r>
              <a:rPr lang="en-US" dirty="0" smtClean="0"/>
              <a:t>inlets are </a:t>
            </a:r>
            <a:r>
              <a:rPr lang="en-US" dirty="0" err="1" smtClean="0"/>
              <a:t>teflon</a:t>
            </a:r>
            <a:r>
              <a:rPr lang="en-US" dirty="0" smtClean="0"/>
              <a:t>, with pressure control starting just inside plane. </a:t>
            </a:r>
            <a:r>
              <a:rPr lang="en-US" dirty="0" err="1" smtClean="0"/>
              <a:t>NOy</a:t>
            </a:r>
            <a:r>
              <a:rPr lang="en-US" dirty="0" smtClean="0"/>
              <a:t> inlet has </a:t>
            </a:r>
            <a:r>
              <a:rPr lang="en-US" dirty="0" err="1" smtClean="0"/>
              <a:t>teflon</a:t>
            </a:r>
            <a:r>
              <a:rPr lang="en-US" dirty="0" smtClean="0"/>
              <a:t> P-control valve very close to inlet tip and then the gold converter is in that pylon.  Temperature is controlled on all </a:t>
            </a:r>
            <a:r>
              <a:rPr lang="en-US" dirty="0" err="1" smtClean="0"/>
              <a:t>teflon</a:t>
            </a:r>
            <a:r>
              <a:rPr lang="en-US" dirty="0" smtClean="0"/>
              <a:t> lines at 50 deg C upstream of converter.  Converter is located about 8 inches from the inlet tip in and is maintained at 300 C. The P control drops the residence time and is set to a pressure just a bit lower than pressure expected at highest altitude anticipated for the project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6894" y="2422567"/>
            <a:ext cx="8288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The OH/sulfuric acid </a:t>
            </a:r>
            <a:r>
              <a:rPr lang="en-US" dirty="0" smtClean="0"/>
              <a:t>inlet was designed to straighten and slow the flow of sampled air by a factor of sixteen in a non-turbulent fashion to minimize losses of OH and sulfuric acid, both of which are lost on first contact with surfaces. This requirement is not necessary for the HO2/RO2 inlet, which can sample orthogonally to the airflow and was designed to reach out beyond the wake of the OH inlet.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76894" y="5159599"/>
            <a:ext cx="73389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TOGA - Trace Organic Gas Analyzer </a:t>
            </a:r>
            <a:r>
              <a:rPr lang="en-US" dirty="0" smtClean="0"/>
              <a:t>- 1/4" OD highly polished SS tubing embedded within a copper block at the tip and heated to 45 degrees C. The inlet is pressure is controlled at 500 </a:t>
            </a:r>
            <a:r>
              <a:rPr lang="en-US" dirty="0" err="1" smtClean="0"/>
              <a:t>Torr</a:t>
            </a:r>
            <a:r>
              <a:rPr lang="en-US" dirty="0" smtClean="0"/>
              <a:t> by a MKS640 pressure controller. All lines are heated up to the instrument.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0000FF"/>
                </a:solidFill>
                <a:latin typeface="Times" pitchFamily="18" charset="0"/>
              </a:rPr>
              <a:t>Types of Gases</a:t>
            </a:r>
          </a:p>
        </p:txBody>
      </p:sp>
      <p:sp>
        <p:nvSpPr>
          <p:cNvPr id="559107" name="Rectangle 3"/>
          <p:cNvSpPr>
            <a:spLocks noChangeArrowheads="1"/>
          </p:cNvSpPr>
          <p:nvPr/>
        </p:nvSpPr>
        <p:spPr bwMode="auto">
          <a:xfrm>
            <a:off x="304800" y="99060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100000"/>
              </a:lnSpc>
              <a:spcBef>
                <a:spcPct val="0"/>
              </a:spcBef>
              <a:buFontTx/>
              <a:buNone/>
              <a:tabLst>
                <a:tab pos="6804025" algn="l"/>
              </a:tabLst>
            </a:pPr>
            <a:r>
              <a:rPr lang="en-US" sz="2400" b="0">
                <a:latin typeface="Times" pitchFamily="18" charset="0"/>
              </a:rPr>
              <a:t>Inorganic gases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None/>
              <a:tabLst>
                <a:tab pos="6804025" algn="l"/>
              </a:tabLst>
            </a:pPr>
            <a:r>
              <a:rPr lang="en-US" sz="2400" b="0">
                <a:latin typeface="Times" pitchFamily="18" charset="0"/>
              </a:rPr>
              <a:t>	</a:t>
            </a:r>
            <a:r>
              <a:rPr lang="en-US" sz="2400" b="0">
                <a:solidFill>
                  <a:srgbClr val="187534"/>
                </a:solidFill>
                <a:latin typeface="Times" pitchFamily="18" charset="0"/>
              </a:rPr>
              <a:t>Contain O, N, S, Cl, Br, and maybe H or C, but not both</a:t>
            </a:r>
            <a:endParaRPr lang="en-US" sz="3200" b="0">
              <a:solidFill>
                <a:srgbClr val="800080"/>
              </a:solidFill>
              <a:latin typeface="Times" pitchFamily="18" charset="0"/>
            </a:endParaRPr>
          </a:p>
        </p:txBody>
      </p:sp>
      <p:sp>
        <p:nvSpPr>
          <p:cNvPr id="559108" name="Rectangle 4"/>
          <p:cNvSpPr>
            <a:spLocks noChangeArrowheads="1"/>
          </p:cNvSpPr>
          <p:nvPr/>
        </p:nvSpPr>
        <p:spPr bwMode="auto">
          <a:xfrm>
            <a:off x="457200" y="2057400"/>
            <a:ext cx="2133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Tx/>
              <a:buNone/>
              <a:tabLst>
                <a:tab pos="6804025" algn="l"/>
              </a:tabLst>
            </a:pPr>
            <a:r>
              <a:rPr lang="en-US" sz="2400" b="0">
                <a:solidFill>
                  <a:srgbClr val="9900CC"/>
                </a:solidFill>
                <a:latin typeface="Times" pitchFamily="18" charset="0"/>
              </a:rPr>
              <a:t>Nitric oxide --</a:t>
            </a:r>
            <a:endParaRPr lang="en-US" sz="3200" b="0">
              <a:solidFill>
                <a:srgbClr val="0000FF"/>
              </a:solidFill>
              <a:latin typeface="Times" pitchFamily="18" charset="0"/>
            </a:endParaRPr>
          </a:p>
        </p:txBody>
      </p:sp>
      <p:sp>
        <p:nvSpPr>
          <p:cNvPr id="559109" name="Rectangle 5"/>
          <p:cNvSpPr>
            <a:spLocks noChangeArrowheads="1"/>
          </p:cNvSpPr>
          <p:nvPr/>
        </p:nvSpPr>
        <p:spPr bwMode="auto">
          <a:xfrm>
            <a:off x="304800" y="259080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100000"/>
              </a:lnSpc>
              <a:spcBef>
                <a:spcPct val="0"/>
              </a:spcBef>
              <a:buFontTx/>
              <a:buNone/>
              <a:tabLst>
                <a:tab pos="6804025" algn="l"/>
              </a:tabLst>
            </a:pPr>
            <a:r>
              <a:rPr lang="en-US" sz="2400" b="0">
                <a:latin typeface="Times" pitchFamily="18" charset="0"/>
              </a:rPr>
              <a:t>Organic gases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None/>
              <a:tabLst>
                <a:tab pos="6804025" algn="l"/>
              </a:tabLst>
            </a:pPr>
            <a:r>
              <a:rPr lang="en-US" sz="2400" b="0">
                <a:solidFill>
                  <a:srgbClr val="800080"/>
                </a:solidFill>
                <a:latin typeface="Times" pitchFamily="18" charset="0"/>
              </a:rPr>
              <a:t>	</a:t>
            </a:r>
            <a:r>
              <a:rPr lang="en-US" sz="2400" b="0">
                <a:solidFill>
                  <a:srgbClr val="187534"/>
                </a:solidFill>
                <a:latin typeface="Times" pitchFamily="18" charset="0"/>
              </a:rPr>
              <a:t>Contain both H and C, but may also contain other atoms</a:t>
            </a:r>
            <a:endParaRPr lang="en-US" sz="3200" b="0">
              <a:solidFill>
                <a:srgbClr val="800080"/>
              </a:solidFill>
              <a:latin typeface="Times" pitchFamily="18" charset="0"/>
            </a:endParaRPr>
          </a:p>
        </p:txBody>
      </p:sp>
      <p:sp>
        <p:nvSpPr>
          <p:cNvPr id="559114" name="Rectangle 10"/>
          <p:cNvSpPr>
            <a:spLocks noChangeArrowheads="1"/>
          </p:cNvSpPr>
          <p:nvPr/>
        </p:nvSpPr>
        <p:spPr bwMode="auto">
          <a:xfrm>
            <a:off x="4038600" y="2057400"/>
            <a:ext cx="274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Tx/>
              <a:buNone/>
              <a:tabLst>
                <a:tab pos="6804025" algn="l"/>
              </a:tabLst>
            </a:pPr>
            <a:r>
              <a:rPr lang="en-US" sz="2400" b="0">
                <a:solidFill>
                  <a:srgbClr val="9900CC"/>
                </a:solidFill>
                <a:latin typeface="Times" pitchFamily="18" charset="0"/>
              </a:rPr>
              <a:t>Carbon dioxide --</a:t>
            </a:r>
            <a:endParaRPr lang="en-US" sz="3200" b="0">
              <a:solidFill>
                <a:srgbClr val="0000FF"/>
              </a:solidFill>
              <a:latin typeface="Times" pitchFamily="18" charset="0"/>
            </a:endParaRPr>
          </a:p>
        </p:txBody>
      </p:sp>
      <p:sp>
        <p:nvSpPr>
          <p:cNvPr id="559115" name="Rectangle 11"/>
          <p:cNvSpPr>
            <a:spLocks noChangeArrowheads="1"/>
          </p:cNvSpPr>
          <p:nvPr/>
        </p:nvSpPr>
        <p:spPr bwMode="auto">
          <a:xfrm>
            <a:off x="457200" y="3733800"/>
            <a:ext cx="304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Tx/>
              <a:buNone/>
              <a:tabLst>
                <a:tab pos="6804025" algn="l"/>
              </a:tabLst>
            </a:pPr>
            <a:r>
              <a:rPr lang="en-US" sz="2400" b="0">
                <a:solidFill>
                  <a:srgbClr val="9900CC"/>
                </a:solidFill>
                <a:latin typeface="Times" pitchFamily="18" charset="0"/>
              </a:rPr>
              <a:t>Formaldehyde --</a:t>
            </a:r>
            <a:r>
              <a:rPr lang="en-US" sz="3200" b="0">
                <a:solidFill>
                  <a:srgbClr val="0000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559116" name="Rectangle 12"/>
          <p:cNvSpPr>
            <a:spLocks noChangeArrowheads="1"/>
          </p:cNvSpPr>
          <p:nvPr/>
        </p:nvSpPr>
        <p:spPr bwMode="auto">
          <a:xfrm>
            <a:off x="457200" y="4876800"/>
            <a:ext cx="2133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Tx/>
              <a:buNone/>
              <a:tabLst>
                <a:tab pos="6804025" algn="l"/>
              </a:tabLst>
            </a:pPr>
            <a:r>
              <a:rPr lang="en-US" sz="2400" b="0">
                <a:solidFill>
                  <a:srgbClr val="9900CC"/>
                </a:solidFill>
                <a:latin typeface="Times" pitchFamily="18" charset="0"/>
              </a:rPr>
              <a:t>Acetone --</a:t>
            </a:r>
            <a:r>
              <a:rPr lang="en-US" sz="3200" b="0">
                <a:solidFill>
                  <a:srgbClr val="9900CC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559117" name="Rectangle 13"/>
          <p:cNvSpPr>
            <a:spLocks noChangeArrowheads="1"/>
          </p:cNvSpPr>
          <p:nvPr/>
        </p:nvSpPr>
        <p:spPr bwMode="auto">
          <a:xfrm>
            <a:off x="457200" y="5943600"/>
            <a:ext cx="411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Tx/>
              <a:buNone/>
              <a:tabLst>
                <a:tab pos="6804025" algn="l"/>
              </a:tabLst>
            </a:pPr>
            <a:r>
              <a:rPr lang="en-US" sz="2400" b="0">
                <a:solidFill>
                  <a:srgbClr val="9900CC"/>
                </a:solidFill>
                <a:latin typeface="Times" pitchFamily="18" charset="0"/>
              </a:rPr>
              <a:t>Peroxyacetylnitrate --</a:t>
            </a:r>
            <a:r>
              <a:rPr lang="en-US" sz="2400" b="0">
                <a:solidFill>
                  <a:srgbClr val="187534"/>
                </a:solidFill>
                <a:latin typeface="Times" pitchFamily="18" charset="0"/>
              </a:rPr>
              <a:t> </a:t>
            </a:r>
          </a:p>
        </p:txBody>
      </p:sp>
      <p:graphicFrame>
        <p:nvGraphicFramePr>
          <p:cNvPr id="559119" name="Object 15"/>
          <p:cNvGraphicFramePr>
            <a:graphicFrameLocks noChangeAspect="1"/>
          </p:cNvGraphicFramePr>
          <p:nvPr/>
        </p:nvGraphicFramePr>
        <p:xfrm>
          <a:off x="2514600" y="1928813"/>
          <a:ext cx="762000" cy="509587"/>
        </p:xfrm>
        <a:graphic>
          <a:graphicData uri="http://schemas.openxmlformats.org/presentationml/2006/ole">
            <p:oleObj spid="_x0000_s7170" name="Document" r:id="rId3" imgW="304800" imgH="204216" progId="Word.Document.8">
              <p:embed/>
            </p:oleObj>
          </a:graphicData>
        </a:graphic>
      </p:graphicFrame>
      <p:graphicFrame>
        <p:nvGraphicFramePr>
          <p:cNvPr id="559120" name="Object 16"/>
          <p:cNvGraphicFramePr>
            <a:graphicFrameLocks noChangeAspect="1"/>
          </p:cNvGraphicFramePr>
          <p:nvPr/>
        </p:nvGraphicFramePr>
        <p:xfrm>
          <a:off x="6492875" y="2057400"/>
          <a:ext cx="1203325" cy="441325"/>
        </p:xfrm>
        <a:graphic>
          <a:graphicData uri="http://schemas.openxmlformats.org/presentationml/2006/ole">
            <p:oleObj spid="_x0000_s7171" name="Document" r:id="rId4" imgW="481584" imgH="176784" progId="Word.Document.8">
              <p:embed/>
            </p:oleObj>
          </a:graphicData>
        </a:graphic>
      </p:graphicFrame>
      <p:graphicFrame>
        <p:nvGraphicFramePr>
          <p:cNvPr id="559121" name="Object 17"/>
          <p:cNvGraphicFramePr>
            <a:graphicFrameLocks noChangeAspect="1"/>
          </p:cNvGraphicFramePr>
          <p:nvPr/>
        </p:nvGraphicFramePr>
        <p:xfrm>
          <a:off x="4876800" y="3505200"/>
          <a:ext cx="1012825" cy="1143000"/>
        </p:xfrm>
        <a:graphic>
          <a:graphicData uri="http://schemas.openxmlformats.org/presentationml/2006/ole">
            <p:oleObj spid="_x0000_s7172" name="Document" r:id="rId5" imgW="405384" imgH="457200" progId="Word.Document.8">
              <p:embed/>
            </p:oleObj>
          </a:graphicData>
        </a:graphic>
      </p:graphicFrame>
      <p:graphicFrame>
        <p:nvGraphicFramePr>
          <p:cNvPr id="559122" name="Object 18"/>
          <p:cNvGraphicFramePr>
            <a:graphicFrameLocks noChangeAspect="1"/>
          </p:cNvGraphicFramePr>
          <p:nvPr/>
        </p:nvGraphicFramePr>
        <p:xfrm>
          <a:off x="2362200" y="4572000"/>
          <a:ext cx="2125663" cy="1241425"/>
        </p:xfrm>
        <a:graphic>
          <a:graphicData uri="http://schemas.openxmlformats.org/presentationml/2006/ole">
            <p:oleObj spid="_x0000_s7173" name="Document" r:id="rId6" imgW="850392" imgH="496824" progId="Word.Document.8">
              <p:embed/>
            </p:oleObj>
          </a:graphicData>
        </a:graphic>
      </p:graphicFrame>
      <p:graphicFrame>
        <p:nvGraphicFramePr>
          <p:cNvPr id="559123" name="Object 19"/>
          <p:cNvGraphicFramePr>
            <a:graphicFrameLocks noChangeAspect="1"/>
          </p:cNvGraphicFramePr>
          <p:nvPr/>
        </p:nvGraphicFramePr>
        <p:xfrm>
          <a:off x="4267200" y="5616575"/>
          <a:ext cx="2855913" cy="1241425"/>
        </p:xfrm>
        <a:graphic>
          <a:graphicData uri="http://schemas.openxmlformats.org/presentationml/2006/ole">
            <p:oleObj spid="_x0000_s7174" name="Document" r:id="rId7" imgW="1143000" imgH="496824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07" grpId="0" build="p" autoUpdateAnimBg="0"/>
      <p:bldP spid="559108" grpId="0" build="p" autoUpdateAnimBg="0"/>
      <p:bldP spid="559109" grpId="0" build="p" autoUpdateAnimBg="0"/>
      <p:bldP spid="559114" grpId="0" build="p" autoUpdateAnimBg="0"/>
      <p:bldP spid="559115" grpId="0" build="p" autoUpdateAnimBg="0"/>
      <p:bldP spid="559116" grpId="0" build="p" autoUpdateAnimBg="0"/>
      <p:bldP spid="559117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8" name="Picture 4" descr="a002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850"/>
            <a:ext cx="9144000" cy="6715125"/>
          </a:xfrm>
          <a:prstGeom prst="rect">
            <a:avLst/>
          </a:prstGeom>
          <a:noFill/>
        </p:spPr>
      </p:pic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6324600" y="58674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Compliments of FSR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371600"/>
            <a:ext cx="4506069" cy="4543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Gas phase:	</a:t>
            </a:r>
          </a:p>
          <a:p>
            <a:pPr marL="114300" marR="0" lvl="4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CO, CO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 </a:t>
            </a:r>
          </a:p>
          <a:p>
            <a:pPr marL="114300" marR="0" lvl="4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NO, NO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</a:t>
            </a:r>
            <a:r>
              <a:rPr kumimoji="0" lang="en-US" sz="16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(Custom, pptv, 1 sec)</a:t>
            </a:r>
          </a:p>
          <a:p>
            <a:pPr marL="114300" lvl="4">
              <a:spcBef>
                <a:spcPct val="20000"/>
              </a:spcBef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PANs </a:t>
            </a:r>
            <a:r>
              <a:rPr lang="en-US" sz="1600" b="1" dirty="0" smtClean="0">
                <a:solidFill>
                  <a:srgbClr val="FF0000"/>
                </a:solidFill>
              </a:rPr>
              <a:t>(Custom, pptv, 1 sec)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" marR="0" lvl="4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	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" lvl="4">
              <a:spcBef>
                <a:spcPct val="20000"/>
              </a:spcBef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OH, H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MSA </a:t>
            </a:r>
            <a:r>
              <a:rPr lang="en-US" sz="1600" b="1" dirty="0" smtClean="0">
                <a:solidFill>
                  <a:srgbClr val="FF0000"/>
                </a:solidFill>
              </a:rPr>
              <a:t>(Custom, </a:t>
            </a:r>
            <a:r>
              <a:rPr lang="en-US" sz="1600" b="1" dirty="0" err="1" smtClean="0">
                <a:solidFill>
                  <a:srgbClr val="FF0000"/>
                </a:solidFill>
              </a:rPr>
              <a:t>ppqv</a:t>
            </a:r>
            <a:r>
              <a:rPr lang="en-US" sz="1600" b="1" dirty="0" smtClean="0">
                <a:solidFill>
                  <a:srgbClr val="FF0000"/>
                </a:solidFill>
              </a:rPr>
              <a:t>, 1 sec)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" lvl="4">
              <a:spcBef>
                <a:spcPct val="20000"/>
              </a:spcBef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RO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600" b="1" dirty="0" smtClean="0">
                <a:solidFill>
                  <a:srgbClr val="FF0000"/>
                </a:solidFill>
              </a:rPr>
              <a:t> (Custom, pptv, 1 sec)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" lvl="4">
              <a:spcBef>
                <a:spcPct val="20000"/>
              </a:spcBef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 </a:t>
            </a:r>
            <a:r>
              <a:rPr lang="en-US" sz="1600" b="1" dirty="0" smtClean="0">
                <a:solidFill>
                  <a:srgbClr val="FF0000"/>
                </a:solidFill>
              </a:rPr>
              <a:t>(Custom, 50 pptv, 1 sec)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" marR="0" lvl="4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CH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OOH, HOCH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OOH, HCN, SO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HNO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,…</a:t>
            </a:r>
          </a:p>
          <a:p>
            <a:pPr marL="114300" marR="0" lvl="4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VOC, tracers (Trace Organic Gas Analyzer)</a:t>
            </a:r>
          </a:p>
          <a:p>
            <a:pPr marL="114300" marR="0" lvl="4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VOC, aromatics, tracers (PTR-MS)</a:t>
            </a:r>
          </a:p>
          <a:p>
            <a:pPr marL="114300" marR="0" lvl="4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NMHC, tracers (Canister air sampler)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28600"/>
            <a:ext cx="4166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Introduction Continued</a:t>
            </a:r>
            <a:endParaRPr lang="en-US" sz="3200" b="1" dirty="0">
              <a:solidFill>
                <a:srgbClr val="7030A0"/>
              </a:solidFill>
            </a:endParaRPr>
          </a:p>
        </p:txBody>
      </p:sp>
      <p:pic>
        <p:nvPicPr>
          <p:cNvPr id="6" name="Picture 2" descr="Shep cyc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914400"/>
            <a:ext cx="4683101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819400"/>
            <a:ext cx="33337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85800" y="1371600"/>
            <a:ext cx="4800600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n-US" sz="2000" dirty="0" smtClean="0"/>
              <a:t>Many different ways to measure/analyze</a:t>
            </a:r>
          </a:p>
          <a:p>
            <a:pPr marL="23177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  Which technique is the best?</a:t>
            </a:r>
          </a:p>
          <a:p>
            <a:pPr marL="23177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  How well do different techniques compare?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 smtClean="0"/>
              <a:t>  </a:t>
            </a:r>
            <a:r>
              <a:rPr lang="en-US" sz="2000" dirty="0" smtClean="0"/>
              <a:t>Instrumentation requirements:</a:t>
            </a:r>
          </a:p>
          <a:p>
            <a:pPr marL="23177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 Exceptional sensitivity </a:t>
            </a:r>
          </a:p>
          <a:p>
            <a:pPr marL="23177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 Low limit of detection (ppbv – </a:t>
            </a:r>
            <a:r>
              <a:rPr lang="en-US" dirty="0" err="1" smtClean="0"/>
              <a:t>ppqv</a:t>
            </a:r>
            <a:r>
              <a:rPr lang="en-US" dirty="0" smtClean="0"/>
              <a:t>)</a:t>
            </a:r>
          </a:p>
          <a:p>
            <a:pPr marL="23177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 Good selectivity</a:t>
            </a:r>
          </a:p>
          <a:p>
            <a:pPr marL="23177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 Good time resolution – </a:t>
            </a:r>
            <a:r>
              <a:rPr lang="en-US" dirty="0" err="1" smtClean="0"/>
              <a:t>esp</a:t>
            </a:r>
            <a:r>
              <a:rPr lang="en-US" dirty="0" smtClean="0"/>
              <a:t> for aircraft</a:t>
            </a:r>
          </a:p>
          <a:p>
            <a:pPr marL="23177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 Accurate and reproducible</a:t>
            </a:r>
          </a:p>
          <a:p>
            <a:pPr marL="23177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 Robust, portable, cheap,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609600"/>
            <a:ext cx="4166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Introduction Continued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2514600"/>
            <a:ext cx="1921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Example Working Curve</a:t>
            </a:r>
            <a:endParaRPr lang="en-US" sz="14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810000" y="4953000"/>
            <a:ext cx="533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1200" b="1" dirty="0"/>
              <a:t>Dynamic Range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At the LOD we can say confidently </a:t>
            </a:r>
            <a:r>
              <a:rPr lang="en-US" sz="1200" dirty="0" err="1" smtClean="0"/>
              <a:t>analyte</a:t>
            </a:r>
            <a:r>
              <a:rPr lang="en-US" sz="1200" dirty="0" smtClean="0"/>
              <a:t> </a:t>
            </a:r>
            <a:r>
              <a:rPr lang="en-US" sz="1200" dirty="0"/>
              <a:t>is present, but can’t quantify reliably</a:t>
            </a:r>
          </a:p>
          <a:p>
            <a:endParaRPr lang="en-US" sz="1200" dirty="0"/>
          </a:p>
          <a:p>
            <a:r>
              <a:rPr lang="en-US" sz="1200" dirty="0"/>
              <a:t>Limit of </a:t>
            </a:r>
            <a:r>
              <a:rPr lang="en-US" sz="1200" dirty="0" err="1"/>
              <a:t>quantitation</a:t>
            </a:r>
            <a:r>
              <a:rPr lang="en-US" sz="1200" dirty="0"/>
              <a:t> (LOQ):  generally 10 times </a:t>
            </a:r>
            <a:r>
              <a:rPr lang="en-US" sz="1200" dirty="0" err="1"/>
              <a:t>stdev</a:t>
            </a:r>
            <a:r>
              <a:rPr lang="en-US" sz="1200" dirty="0"/>
              <a:t> of blank (10s</a:t>
            </a:r>
            <a:r>
              <a:rPr lang="en-US" sz="1200" baseline="-25000" dirty="0"/>
              <a:t>bl</a:t>
            </a:r>
            <a:r>
              <a:rPr lang="en-US" sz="1200" dirty="0"/>
              <a:t>)</a:t>
            </a:r>
          </a:p>
          <a:p>
            <a:endParaRPr lang="en-US" sz="1200" dirty="0"/>
          </a:p>
          <a:p>
            <a:r>
              <a:rPr lang="en-US" sz="1200" dirty="0"/>
              <a:t>Limit of linear response (LOL):  signal is no longer proportional to concentration</a:t>
            </a:r>
          </a:p>
          <a:p>
            <a:endParaRPr lang="en-US" sz="1200" dirty="0"/>
          </a:p>
          <a:p>
            <a:r>
              <a:rPr lang="en-US" sz="1200" dirty="0"/>
              <a:t>Dynamic range = LOL/LOQ  </a:t>
            </a:r>
            <a:r>
              <a:rPr lang="en-US" sz="1200" dirty="0">
                <a:cs typeface="Arial" charset="0"/>
              </a:rPr>
              <a:t>→ </a:t>
            </a:r>
            <a:r>
              <a:rPr lang="en-US" sz="1200" dirty="0"/>
              <a:t>10</a:t>
            </a:r>
            <a:r>
              <a:rPr lang="en-US" sz="1200" baseline="30000" dirty="0"/>
              <a:t>2</a:t>
            </a:r>
            <a:r>
              <a:rPr lang="en-US" sz="1200" dirty="0"/>
              <a:t> – 10</a:t>
            </a:r>
            <a:r>
              <a:rPr lang="en-US" sz="1200" baseline="30000" dirty="0"/>
              <a:t>6</a:t>
            </a:r>
            <a:r>
              <a:rPr lang="en-US" sz="1200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6248400"/>
            <a:ext cx="2128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courtesy of J. Jimenez, CU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85363"/>
            <a:ext cx="5791200" cy="429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600200"/>
            <a:ext cx="58674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400" dirty="0" smtClean="0"/>
              <a:t>Collect gases for subsequent analysis</a:t>
            </a:r>
          </a:p>
          <a:p>
            <a:pPr marL="346075" indent="-57150">
              <a:spcAft>
                <a:spcPts val="600"/>
              </a:spcAft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Must avoid interferences from particles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400" dirty="0" smtClean="0"/>
              <a:t>Must collect enough to be measurable</a:t>
            </a:r>
          </a:p>
          <a:p>
            <a:pPr marL="288925">
              <a:spcAft>
                <a:spcPts val="600"/>
              </a:spcAft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 Sampling times are usually quite long (min to day)</a:t>
            </a:r>
          </a:p>
          <a:p>
            <a:pPr marL="288925">
              <a:spcAft>
                <a:spcPts val="600"/>
              </a:spcAft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 Be careful of time resolution of measurements</a:t>
            </a:r>
          </a:p>
          <a:p>
            <a:pPr marL="625475" indent="-115888">
              <a:buClr>
                <a:srgbClr val="FFC000"/>
              </a:buClr>
              <a:buFont typeface="Arial" pitchFamily="34" charset="0"/>
              <a:buChar char="•"/>
            </a:pPr>
            <a:r>
              <a:rPr lang="en-US" dirty="0" smtClean="0"/>
              <a:t> From total volume of air sampled and the                   amount of the </a:t>
            </a:r>
            <a:r>
              <a:rPr lang="en-US" dirty="0" err="1" smtClean="0"/>
              <a:t>analyte</a:t>
            </a:r>
            <a:r>
              <a:rPr lang="en-US" dirty="0" smtClean="0"/>
              <a:t> measured, the average concentration of the species  over experimental time range is determined</a:t>
            </a:r>
          </a:p>
          <a:p>
            <a:pPr>
              <a:spcAft>
                <a:spcPts val="600"/>
              </a:spcAft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400" dirty="0" smtClean="0"/>
              <a:t>Beware of sampling artifacts</a:t>
            </a:r>
          </a:p>
          <a:p>
            <a:pPr marL="28892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 Reaction, decomposition, evaporation, etc.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3000" y="762000"/>
            <a:ext cx="2953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Collection Techniques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57200" y="-76200"/>
            <a:ext cx="8229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200" b="1" i="1" dirty="0">
                <a:solidFill>
                  <a:schemeClr val="bg1"/>
                </a:solidFill>
              </a:rPr>
              <a:t>Canister VOC Measurements</a:t>
            </a: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381000" y="4267200"/>
            <a:ext cx="5029200" cy="2263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•"/>
            </a:pPr>
            <a:endParaRPr lang="en-US" sz="2200" b="1" i="1" dirty="0" smtClean="0">
              <a:solidFill>
                <a:schemeClr val="accent2"/>
              </a:solidFill>
            </a:endParaRP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n-US" sz="2200" b="1" i="1" dirty="0" smtClean="0">
                <a:solidFill>
                  <a:schemeClr val="accent2"/>
                </a:solidFill>
              </a:rPr>
              <a:t>C</a:t>
            </a:r>
            <a:r>
              <a:rPr lang="en-US" sz="2200" b="1" i="1" baseline="-15000" dirty="0" smtClean="0">
                <a:solidFill>
                  <a:schemeClr val="accent2"/>
                </a:solidFill>
              </a:rPr>
              <a:t>2</a:t>
            </a:r>
            <a:r>
              <a:rPr lang="en-US" sz="2200" b="1" i="1" dirty="0" smtClean="0">
                <a:solidFill>
                  <a:schemeClr val="accent2"/>
                </a:solidFill>
              </a:rPr>
              <a:t>-C</a:t>
            </a:r>
            <a:r>
              <a:rPr lang="en-US" sz="2200" b="1" i="1" baseline="-15000" dirty="0" smtClean="0">
                <a:solidFill>
                  <a:schemeClr val="accent2"/>
                </a:solidFill>
              </a:rPr>
              <a:t>10</a:t>
            </a:r>
            <a:r>
              <a:rPr lang="en-US" sz="2200" b="1" i="1" dirty="0" smtClean="0">
                <a:solidFill>
                  <a:schemeClr val="accent2"/>
                </a:solidFill>
              </a:rPr>
              <a:t> </a:t>
            </a:r>
            <a:r>
              <a:rPr lang="en-US" sz="2200" b="1" i="1" dirty="0">
                <a:solidFill>
                  <a:schemeClr val="accent2"/>
                </a:solidFill>
              </a:rPr>
              <a:t>NMHCs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n-US" sz="2200" b="1" i="1" dirty="0">
                <a:solidFill>
                  <a:schemeClr val="accent2"/>
                </a:solidFill>
              </a:rPr>
              <a:t>C</a:t>
            </a:r>
            <a:r>
              <a:rPr lang="en-US" sz="2200" b="1" i="1" baseline="-15000" dirty="0">
                <a:solidFill>
                  <a:schemeClr val="accent2"/>
                </a:solidFill>
              </a:rPr>
              <a:t>1</a:t>
            </a:r>
            <a:r>
              <a:rPr lang="en-US" sz="2200" b="1" i="1" dirty="0">
                <a:solidFill>
                  <a:schemeClr val="accent2"/>
                </a:solidFill>
              </a:rPr>
              <a:t>-C</a:t>
            </a:r>
            <a:r>
              <a:rPr lang="en-US" sz="2200" b="1" i="1" baseline="-15000" dirty="0">
                <a:solidFill>
                  <a:schemeClr val="accent2"/>
                </a:solidFill>
              </a:rPr>
              <a:t>2</a:t>
            </a:r>
            <a:r>
              <a:rPr lang="en-US" sz="2200" b="1" i="1" dirty="0">
                <a:solidFill>
                  <a:schemeClr val="accent2"/>
                </a:solidFill>
              </a:rPr>
              <a:t> Halocarbons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n-US" sz="2200" b="1" i="1" dirty="0">
                <a:solidFill>
                  <a:schemeClr val="accent2"/>
                </a:solidFill>
              </a:rPr>
              <a:t>C</a:t>
            </a:r>
            <a:r>
              <a:rPr lang="en-US" sz="2200" b="1" i="1" baseline="-15000" dirty="0">
                <a:solidFill>
                  <a:schemeClr val="accent2"/>
                </a:solidFill>
              </a:rPr>
              <a:t>1</a:t>
            </a:r>
            <a:r>
              <a:rPr lang="en-US" sz="2200" b="1" i="1" dirty="0">
                <a:solidFill>
                  <a:schemeClr val="accent2"/>
                </a:solidFill>
              </a:rPr>
              <a:t>-C</a:t>
            </a:r>
            <a:r>
              <a:rPr lang="en-US" sz="2200" b="1" i="1" baseline="-15000" dirty="0">
                <a:solidFill>
                  <a:schemeClr val="accent2"/>
                </a:solidFill>
              </a:rPr>
              <a:t>5</a:t>
            </a:r>
            <a:r>
              <a:rPr lang="en-US" sz="2200" b="1" i="1" dirty="0">
                <a:solidFill>
                  <a:schemeClr val="accent2"/>
                </a:solidFill>
              </a:rPr>
              <a:t> Alkyl Nitrates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n-US" sz="2200" b="1" i="1" dirty="0">
                <a:solidFill>
                  <a:schemeClr val="accent2"/>
                </a:solidFill>
              </a:rPr>
              <a:t>OCS, CS</a:t>
            </a:r>
            <a:r>
              <a:rPr lang="en-US" sz="2200" b="1" i="1" baseline="-20000" dirty="0">
                <a:solidFill>
                  <a:schemeClr val="accent2"/>
                </a:solidFill>
              </a:rPr>
              <a:t>2</a:t>
            </a:r>
            <a:r>
              <a:rPr lang="en-US" sz="2200" b="1" i="1" dirty="0">
                <a:solidFill>
                  <a:schemeClr val="accent2"/>
                </a:solidFill>
              </a:rPr>
              <a:t>, DMS, selected OVOCs</a:t>
            </a:r>
            <a:endParaRPr lang="en-US" sz="2200" b="1" i="1" baseline="-20000" dirty="0">
              <a:solidFill>
                <a:schemeClr val="accent2"/>
              </a:solidFill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828800" y="1295400"/>
            <a:ext cx="21637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800600" y="2971800"/>
            <a:ext cx="3962400" cy="2933700"/>
            <a:chOff x="3216" y="311"/>
            <a:chExt cx="2496" cy="1848"/>
          </a:xfrm>
        </p:grpSpPr>
        <p:pic>
          <p:nvPicPr>
            <p:cNvPr id="12296" name="Picture 8"/>
            <p:cNvPicPr>
              <a:picLocks noChangeAspect="1" noChangeArrowheads="1"/>
            </p:cNvPicPr>
            <p:nvPr/>
          </p:nvPicPr>
          <p:blipFill>
            <a:blip r:embed="rId4" cstate="print">
              <a:lum bright="10000" contrast="10000"/>
            </a:blip>
            <a:srcRect l="5003" r="6671" b="14020"/>
            <a:stretch>
              <a:fillRect/>
            </a:stretch>
          </p:blipFill>
          <p:spPr bwMode="auto">
            <a:xfrm>
              <a:off x="3217" y="311"/>
              <a:ext cx="2495" cy="1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7" name="Rectangle 9"/>
            <p:cNvSpPr>
              <a:spLocks noChangeArrowheads="1"/>
            </p:cNvSpPr>
            <p:nvPr/>
          </p:nvSpPr>
          <p:spPr bwMode="auto">
            <a:xfrm>
              <a:off x="3216" y="311"/>
              <a:ext cx="2447" cy="1848"/>
            </a:xfrm>
            <a:prstGeom prst="rect">
              <a:avLst/>
            </a:prstGeom>
            <a:noFill/>
            <a:ln w="444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4800" y="533400"/>
            <a:ext cx="8587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Collection of whole air samples for subsequent analysis using chromatographic methods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4114800"/>
            <a:ext cx="401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Examples of VOCs that can be measured: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810191"/>
            <a:ext cx="6858000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Some Examples – radicals as well as stable molecules: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IR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Spectroscopy</a:t>
            </a:r>
            <a:r>
              <a:rPr lang="en-US" sz="2000" dirty="0" smtClean="0"/>
              <a:t> </a:t>
            </a:r>
            <a:r>
              <a:rPr lang="en-US" sz="2000" dirty="0" smtClean="0"/>
              <a:t>– Formaldehyde, CO, CO2 Measurement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Chemiluminescence</a:t>
            </a:r>
            <a:r>
              <a:rPr lang="en-US" sz="2000" dirty="0" smtClean="0"/>
              <a:t> – </a:t>
            </a:r>
            <a:r>
              <a:rPr lang="en-US" sz="2000" dirty="0" err="1" smtClean="0"/>
              <a:t>NO</a:t>
            </a:r>
            <a:r>
              <a:rPr lang="en-US" sz="2000" baseline="-25000" dirty="0" err="1" smtClean="0"/>
              <a:t>x,y</a:t>
            </a:r>
            <a:r>
              <a:rPr lang="en-US" sz="2000" dirty="0" smtClean="0"/>
              <a:t>,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O</a:t>
            </a:r>
            <a:r>
              <a:rPr lang="en-US" sz="2000" baseline="-25000" dirty="0" smtClean="0"/>
              <a:t>3 </a:t>
            </a:r>
            <a:r>
              <a:rPr lang="en-US" sz="2000" dirty="0" smtClean="0"/>
              <a:t>Measurement –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Mass Spectrometry</a:t>
            </a:r>
            <a:r>
              <a:rPr lang="en-US" sz="2000" dirty="0" smtClean="0"/>
              <a:t>: </a:t>
            </a:r>
            <a:r>
              <a:rPr lang="en-US" sz="2000" dirty="0" smtClean="0"/>
              <a:t>e.g., OH – </a:t>
            </a:r>
            <a:r>
              <a:rPr lang="en-US" sz="2000" dirty="0" smtClean="0"/>
              <a:t>CIMS (chemical ionization mass spectrometry), </a:t>
            </a:r>
            <a:r>
              <a:rPr lang="en-US" sz="2000" dirty="0" smtClean="0"/>
              <a:t>PTR-MS, GC-MS</a:t>
            </a:r>
            <a:endParaRPr lang="en-US" sz="20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Laser induced fluorescence – LIF</a:t>
            </a:r>
            <a:r>
              <a:rPr lang="en-US" sz="2000" dirty="0" smtClean="0"/>
              <a:t>: OH, NO2, PANs</a:t>
            </a:r>
          </a:p>
          <a:p>
            <a:pPr>
              <a:spcAft>
                <a:spcPts val="600"/>
              </a:spcAft>
            </a:pPr>
            <a:endParaRPr lang="en-US" sz="2000" dirty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Measure on-the-fly</a:t>
            </a:r>
          </a:p>
          <a:p>
            <a:pPr marL="173038">
              <a:spcAft>
                <a:spcPts val="600"/>
              </a:spcAft>
              <a:buClr>
                <a:srgbClr val="00B0F0"/>
              </a:buClr>
              <a:buFont typeface="Arial" pitchFamily="34" charset="0"/>
              <a:buChar char="•"/>
            </a:pPr>
            <a:r>
              <a:rPr lang="en-US" sz="1600" dirty="0" smtClean="0"/>
              <a:t> Sampling times are usually very short (seconds to milliseconds)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000" dirty="0" smtClean="0"/>
              <a:t>Must have sufficient sensitivity (duh)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 Beware of sampling </a:t>
            </a:r>
            <a:r>
              <a:rPr lang="en-US" sz="2000" dirty="0" smtClean="0"/>
              <a:t>artifacts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sz="20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sz="2000" dirty="0" smtClean="0"/>
          </a:p>
          <a:p>
            <a:pPr>
              <a:spcAft>
                <a:spcPts val="600"/>
              </a:spcAft>
            </a:pPr>
            <a:r>
              <a:rPr lang="en-US" sz="2000" dirty="0" smtClean="0"/>
              <a:t>Also remote techniques – e.g., satellites, LIDAR, etc.</a:t>
            </a:r>
            <a:endParaRPr lang="en-US" sz="2000" dirty="0" smtClean="0"/>
          </a:p>
          <a:p>
            <a:pPr marL="288925">
              <a:spcAft>
                <a:spcPts val="600"/>
              </a:spcAft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1066800" y="228600"/>
            <a:ext cx="2490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In-situ Techniques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960</Words>
  <Application>Microsoft Office PowerPoint</Application>
  <PresentationFormat>On-screen Show (4:3)</PresentationFormat>
  <Paragraphs>190</Paragraphs>
  <Slides>29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Office Theme</vt:lpstr>
      <vt:lpstr>Document</vt:lpstr>
      <vt:lpstr>Microsoft Photo Editor 3.0 Photo</vt:lpstr>
      <vt:lpstr>Microsoft Graph Chart</vt:lpstr>
      <vt:lpstr>Adobe PhotoDeluxe Home Edition Image</vt:lpstr>
      <vt:lpstr>Atmospheric Measurement Techniques  NC A&amp;T Lecture  March 7, 2011 Eric Apel apel@ucar.edu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C-130 Measurement Payload       Most instruments are research-grade</vt:lpstr>
      <vt:lpstr>NCAR / NSF C-130  </vt:lpstr>
      <vt:lpstr>Slide 24</vt:lpstr>
      <vt:lpstr>Slide 25</vt:lpstr>
      <vt:lpstr>Slide 26</vt:lpstr>
      <vt:lpstr>Slide 27</vt:lpstr>
      <vt:lpstr>Slide 28</vt:lpstr>
      <vt:lpstr>Types of Gases</vt:lpstr>
    </vt:vector>
  </TitlesOfParts>
  <Company>NCAR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apel</dc:creator>
  <cp:lastModifiedBy>apel</cp:lastModifiedBy>
  <cp:revision>67</cp:revision>
  <dcterms:created xsi:type="dcterms:W3CDTF">2011-03-04T16:24:13Z</dcterms:created>
  <dcterms:modified xsi:type="dcterms:W3CDTF">2011-03-05T21:01:59Z</dcterms:modified>
</cp:coreProperties>
</file>